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8" r:id="rId3"/>
    <p:sldId id="270" r:id="rId4"/>
    <p:sldId id="259" r:id="rId5"/>
    <p:sldId id="260" r:id="rId6"/>
    <p:sldId id="262" r:id="rId7"/>
    <p:sldId id="261" r:id="rId8"/>
    <p:sldId id="273" r:id="rId9"/>
    <p:sldId id="274" r:id="rId10"/>
    <p:sldId id="264" r:id="rId11"/>
    <p:sldId id="265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FF"/>
    <a:srgbClr val="FFCCFF"/>
    <a:srgbClr val="B8E08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7831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Maskell" userId="12a8f6efa2170365" providerId="LiveId" clId="{437C64D2-041C-4F75-B6D5-69F284511D2A}"/>
    <pc:docChg chg="undo custSel modSld">
      <pc:chgData name="Jan Maskell" userId="12a8f6efa2170365" providerId="LiveId" clId="{437C64D2-041C-4F75-B6D5-69F284511D2A}" dt="2021-10-06T11:26:16.429" v="90" actId="20577"/>
      <pc:docMkLst>
        <pc:docMk/>
      </pc:docMkLst>
      <pc:sldChg chg="modSp mod">
        <pc:chgData name="Jan Maskell" userId="12a8f6efa2170365" providerId="LiveId" clId="{437C64D2-041C-4F75-B6D5-69F284511D2A}" dt="2021-10-06T11:26:16.429" v="90" actId="20577"/>
        <pc:sldMkLst>
          <pc:docMk/>
          <pc:sldMk cId="1794995435" sldId="267"/>
        </pc:sldMkLst>
        <pc:spChg chg="mod">
          <ac:chgData name="Jan Maskell" userId="12a8f6efa2170365" providerId="LiveId" clId="{437C64D2-041C-4F75-B6D5-69F284511D2A}" dt="2021-10-06T11:26:16.429" v="90" actId="20577"/>
          <ac:spMkLst>
            <pc:docMk/>
            <pc:sldMk cId="1794995435" sldId="267"/>
            <ac:spMk id="3" creationId="{CF1AAEED-A7A0-4CC2-87FC-D659C145AE2C}"/>
          </ac:spMkLst>
        </pc:spChg>
      </pc:sldChg>
      <pc:sldChg chg="delSp mod">
        <pc:chgData name="Jan Maskell" userId="12a8f6efa2170365" providerId="LiveId" clId="{437C64D2-041C-4F75-B6D5-69F284511D2A}" dt="2021-10-06T11:15:26.092" v="6" actId="478"/>
        <pc:sldMkLst>
          <pc:docMk/>
          <pc:sldMk cId="2586896652" sldId="269"/>
        </pc:sldMkLst>
        <pc:spChg chg="del">
          <ac:chgData name="Jan Maskell" userId="12a8f6efa2170365" providerId="LiveId" clId="{437C64D2-041C-4F75-B6D5-69F284511D2A}" dt="2021-10-06T11:15:26.092" v="6" actId="478"/>
          <ac:spMkLst>
            <pc:docMk/>
            <pc:sldMk cId="2586896652" sldId="269"/>
            <ac:spMk id="2" creationId="{58A11107-FD9A-43E0-B0CE-E656639E5F86}"/>
          </ac:spMkLst>
        </pc:spChg>
      </pc:sldChg>
      <pc:sldChg chg="addSp delSp modSp mod">
        <pc:chgData name="Jan Maskell" userId="12a8f6efa2170365" providerId="LiveId" clId="{437C64D2-041C-4F75-B6D5-69F284511D2A}" dt="2021-10-06T11:14:32.510" v="4" actId="1076"/>
        <pc:sldMkLst>
          <pc:docMk/>
          <pc:sldMk cId="1609923781" sldId="271"/>
        </pc:sldMkLst>
        <pc:spChg chg="del">
          <ac:chgData name="Jan Maskell" userId="12a8f6efa2170365" providerId="LiveId" clId="{437C64D2-041C-4F75-B6D5-69F284511D2A}" dt="2021-10-06T11:14:26.884" v="3" actId="478"/>
          <ac:spMkLst>
            <pc:docMk/>
            <pc:sldMk cId="1609923781" sldId="271"/>
            <ac:spMk id="2" creationId="{2B14CFCD-FB3D-4745-9806-46E111CF7878}"/>
          </ac:spMkLst>
        </pc:spChg>
        <pc:spChg chg="mod">
          <ac:chgData name="Jan Maskell" userId="12a8f6efa2170365" providerId="LiveId" clId="{437C64D2-041C-4F75-B6D5-69F284511D2A}" dt="2021-10-06T11:14:32.510" v="4" actId="1076"/>
          <ac:spMkLst>
            <pc:docMk/>
            <pc:sldMk cId="1609923781" sldId="271"/>
            <ac:spMk id="4" creationId="{1DE3085F-E4CB-484A-BD49-46B9CC35D623}"/>
          </ac:spMkLst>
        </pc:spChg>
        <pc:picChg chg="add del">
          <ac:chgData name="Jan Maskell" userId="12a8f6efa2170365" providerId="LiveId" clId="{437C64D2-041C-4F75-B6D5-69F284511D2A}" dt="2021-10-06T11:13:29.140" v="1" actId="478"/>
          <ac:picMkLst>
            <pc:docMk/>
            <pc:sldMk cId="1609923781" sldId="271"/>
            <ac:picMk id="15" creationId="{4ECB22A2-9EF3-4819-9694-2ABF226BD0AB}"/>
          </ac:picMkLst>
        </pc:picChg>
      </pc:sldChg>
      <pc:sldChg chg="delSp mod">
        <pc:chgData name="Jan Maskell" userId="12a8f6efa2170365" providerId="LiveId" clId="{437C64D2-041C-4F75-B6D5-69F284511D2A}" dt="2021-10-06T11:15:14.290" v="5" actId="478"/>
        <pc:sldMkLst>
          <pc:docMk/>
          <pc:sldMk cId="68494366" sldId="274"/>
        </pc:sldMkLst>
        <pc:spChg chg="del">
          <ac:chgData name="Jan Maskell" userId="12a8f6efa2170365" providerId="LiveId" clId="{437C64D2-041C-4F75-B6D5-69F284511D2A}" dt="2021-10-06T11:15:14.290" v="5" actId="478"/>
          <ac:spMkLst>
            <pc:docMk/>
            <pc:sldMk cId="68494366" sldId="274"/>
            <ac:spMk id="3" creationId="{FC130DDF-2252-4ED1-A1C4-C25111C784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4DDEB-94F4-46DB-8682-D9C1A9C20A40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FB01120-F9B5-47CF-ACBD-82B7851F30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1. Write a few sentences to state what a globally responsible career is</a:t>
          </a:r>
          <a:endParaRPr lang="en-US" sz="2800" dirty="0"/>
        </a:p>
      </dgm:t>
    </dgm:pt>
    <dgm:pt modelId="{DFE2F294-2307-47CA-90FB-D42241CC1ED7}" type="parTrans" cxnId="{BA12BED4-7FF0-4929-8D81-4EEA6CB3AB19}">
      <dgm:prSet/>
      <dgm:spPr/>
      <dgm:t>
        <a:bodyPr/>
        <a:lstStyle/>
        <a:p>
          <a:endParaRPr lang="en-US" sz="2800"/>
        </a:p>
      </dgm:t>
    </dgm:pt>
    <dgm:pt modelId="{5AE52F91-30A8-4FFD-AFB5-0A033D303D98}" type="sibTrans" cxnId="{BA12BED4-7FF0-4929-8D81-4EEA6CB3AB19}">
      <dgm:prSet/>
      <dgm:spPr/>
      <dgm:t>
        <a:bodyPr/>
        <a:lstStyle/>
        <a:p>
          <a:endParaRPr lang="en-US" sz="2800"/>
        </a:p>
      </dgm:t>
    </dgm:pt>
    <dgm:pt modelId="{14E08832-48CA-4E28-9C58-FFB91354FB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2. Give some examples of what globally responsible careers might look like</a:t>
          </a:r>
          <a:endParaRPr lang="en-US" sz="2800" dirty="0"/>
        </a:p>
      </dgm:t>
    </dgm:pt>
    <dgm:pt modelId="{E3B43F2A-6519-4349-87BE-4829F877F09F}" type="parTrans" cxnId="{A9768FAE-08DF-4063-B375-CFD24159F70A}">
      <dgm:prSet/>
      <dgm:spPr/>
      <dgm:t>
        <a:bodyPr/>
        <a:lstStyle/>
        <a:p>
          <a:endParaRPr lang="en-US" sz="2800"/>
        </a:p>
      </dgm:t>
    </dgm:pt>
    <dgm:pt modelId="{35F7B325-C88D-4584-90B1-274A63B9C1B8}" type="sibTrans" cxnId="{A9768FAE-08DF-4063-B375-CFD24159F70A}">
      <dgm:prSet/>
      <dgm:spPr/>
      <dgm:t>
        <a:bodyPr/>
        <a:lstStyle/>
        <a:p>
          <a:endParaRPr lang="en-US" sz="2800"/>
        </a:p>
      </dgm:t>
    </dgm:pt>
    <dgm:pt modelId="{CB1DE5D6-4380-41F4-9D28-92AC471401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3. Explain what you may need to consider to follow a globally responsible career path</a:t>
          </a:r>
          <a:endParaRPr lang="en-US" sz="2800" dirty="0"/>
        </a:p>
      </dgm:t>
    </dgm:pt>
    <dgm:pt modelId="{539303E7-0848-4629-A5AC-D9B76E018163}" type="parTrans" cxnId="{4B26A830-D40D-4219-8DF2-E90C75B2E928}">
      <dgm:prSet/>
      <dgm:spPr/>
      <dgm:t>
        <a:bodyPr/>
        <a:lstStyle/>
        <a:p>
          <a:endParaRPr lang="en-US" sz="2800"/>
        </a:p>
      </dgm:t>
    </dgm:pt>
    <dgm:pt modelId="{024AB068-2043-4D7E-A559-559B5BD41749}" type="sibTrans" cxnId="{4B26A830-D40D-4219-8DF2-E90C75B2E928}">
      <dgm:prSet/>
      <dgm:spPr/>
      <dgm:t>
        <a:bodyPr/>
        <a:lstStyle/>
        <a:p>
          <a:endParaRPr lang="en-US" sz="2800"/>
        </a:p>
      </dgm:t>
    </dgm:pt>
    <dgm:pt modelId="{D0180CBD-1C30-40CA-BA48-324CB3CB61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4. (S&amp;C) Evaluate which of the things you considered in the gold task is most important to your potential career path</a:t>
          </a:r>
          <a:endParaRPr lang="en-US" sz="2800" dirty="0"/>
        </a:p>
      </dgm:t>
    </dgm:pt>
    <dgm:pt modelId="{80571952-5A39-4E3E-A03A-E120B48BDB46}" type="parTrans" cxnId="{1DFBAFC9-4EB6-44C1-879A-956734217AD2}">
      <dgm:prSet/>
      <dgm:spPr/>
      <dgm:t>
        <a:bodyPr/>
        <a:lstStyle/>
        <a:p>
          <a:endParaRPr lang="en-US" sz="2800"/>
        </a:p>
      </dgm:t>
    </dgm:pt>
    <dgm:pt modelId="{D1B35FC0-A25C-45AB-BFFC-7C80942D38FF}" type="sibTrans" cxnId="{1DFBAFC9-4EB6-44C1-879A-956734217AD2}">
      <dgm:prSet/>
      <dgm:spPr/>
      <dgm:t>
        <a:bodyPr/>
        <a:lstStyle/>
        <a:p>
          <a:endParaRPr lang="en-US" sz="2800"/>
        </a:p>
      </dgm:t>
    </dgm:pt>
    <dgm:pt modelId="{B6D5F9EE-3CAF-4255-9474-212618F0800D}" type="pres">
      <dgm:prSet presAssocID="{5314DDEB-94F4-46DB-8682-D9C1A9C20A40}" presName="vert0" presStyleCnt="0">
        <dgm:presLayoutVars>
          <dgm:dir/>
          <dgm:animOne val="branch"/>
          <dgm:animLvl val="lvl"/>
        </dgm:presLayoutVars>
      </dgm:prSet>
      <dgm:spPr/>
    </dgm:pt>
    <dgm:pt modelId="{85AD9397-90A7-4594-A865-B6B47FCEEF80}" type="pres">
      <dgm:prSet presAssocID="{8FB01120-F9B5-47CF-ACBD-82B7851F3020}" presName="thickLine" presStyleLbl="alignNode1" presStyleIdx="0" presStyleCnt="4"/>
      <dgm:spPr/>
    </dgm:pt>
    <dgm:pt modelId="{9B0CF218-CD35-49DA-99D5-64A90979BC56}" type="pres">
      <dgm:prSet presAssocID="{8FB01120-F9B5-47CF-ACBD-82B7851F3020}" presName="horz1" presStyleCnt="0"/>
      <dgm:spPr/>
    </dgm:pt>
    <dgm:pt modelId="{451582ED-2FCF-4447-982F-38006BF8495E}" type="pres">
      <dgm:prSet presAssocID="{8FB01120-F9B5-47CF-ACBD-82B7851F3020}" presName="tx1" presStyleLbl="revTx" presStyleIdx="0" presStyleCnt="4"/>
      <dgm:spPr/>
    </dgm:pt>
    <dgm:pt modelId="{71DCEF52-C2CB-4FD6-B7F3-AC8BE569D55D}" type="pres">
      <dgm:prSet presAssocID="{8FB01120-F9B5-47CF-ACBD-82B7851F3020}" presName="vert1" presStyleCnt="0"/>
      <dgm:spPr/>
    </dgm:pt>
    <dgm:pt modelId="{E5BFF397-E09E-4CB1-9026-17120C166781}" type="pres">
      <dgm:prSet presAssocID="{14E08832-48CA-4E28-9C58-FFB91354FBD0}" presName="thickLine" presStyleLbl="alignNode1" presStyleIdx="1" presStyleCnt="4"/>
      <dgm:spPr/>
    </dgm:pt>
    <dgm:pt modelId="{45A38890-4A01-403D-9300-4FC4D5E4D829}" type="pres">
      <dgm:prSet presAssocID="{14E08832-48CA-4E28-9C58-FFB91354FBD0}" presName="horz1" presStyleCnt="0"/>
      <dgm:spPr/>
    </dgm:pt>
    <dgm:pt modelId="{3D9C6E28-A505-4AE7-989C-350ED3C9B5C1}" type="pres">
      <dgm:prSet presAssocID="{14E08832-48CA-4E28-9C58-FFB91354FBD0}" presName="tx1" presStyleLbl="revTx" presStyleIdx="1" presStyleCnt="4"/>
      <dgm:spPr/>
    </dgm:pt>
    <dgm:pt modelId="{360DD5A7-F226-49C4-9BA4-099F82E89F5C}" type="pres">
      <dgm:prSet presAssocID="{14E08832-48CA-4E28-9C58-FFB91354FBD0}" presName="vert1" presStyleCnt="0"/>
      <dgm:spPr/>
    </dgm:pt>
    <dgm:pt modelId="{4F201179-1C74-4515-B26C-AEB3E03A27A6}" type="pres">
      <dgm:prSet presAssocID="{CB1DE5D6-4380-41F4-9D28-92AC471401CB}" presName="thickLine" presStyleLbl="alignNode1" presStyleIdx="2" presStyleCnt="4"/>
      <dgm:spPr/>
    </dgm:pt>
    <dgm:pt modelId="{C2B7DC75-9CC2-4A81-B110-076323B11BBA}" type="pres">
      <dgm:prSet presAssocID="{CB1DE5D6-4380-41F4-9D28-92AC471401CB}" presName="horz1" presStyleCnt="0"/>
      <dgm:spPr/>
    </dgm:pt>
    <dgm:pt modelId="{7AA5D1F8-2084-4178-869C-4FEA7329BCF6}" type="pres">
      <dgm:prSet presAssocID="{CB1DE5D6-4380-41F4-9D28-92AC471401CB}" presName="tx1" presStyleLbl="revTx" presStyleIdx="2" presStyleCnt="4"/>
      <dgm:spPr/>
    </dgm:pt>
    <dgm:pt modelId="{34323930-4DF6-4015-B42B-088BF65D17F1}" type="pres">
      <dgm:prSet presAssocID="{CB1DE5D6-4380-41F4-9D28-92AC471401CB}" presName="vert1" presStyleCnt="0"/>
      <dgm:spPr/>
    </dgm:pt>
    <dgm:pt modelId="{C06DF31D-1948-428E-B4E9-807E4D1EDC16}" type="pres">
      <dgm:prSet presAssocID="{D0180CBD-1C30-40CA-BA48-324CB3CB61E1}" presName="thickLine" presStyleLbl="alignNode1" presStyleIdx="3" presStyleCnt="4"/>
      <dgm:spPr/>
    </dgm:pt>
    <dgm:pt modelId="{0E2295D7-1E1B-46CC-9A68-5551598481B5}" type="pres">
      <dgm:prSet presAssocID="{D0180CBD-1C30-40CA-BA48-324CB3CB61E1}" presName="horz1" presStyleCnt="0"/>
      <dgm:spPr/>
    </dgm:pt>
    <dgm:pt modelId="{F0A88182-CBD5-4CCF-B4D2-F80F97607840}" type="pres">
      <dgm:prSet presAssocID="{D0180CBD-1C30-40CA-BA48-324CB3CB61E1}" presName="tx1" presStyleLbl="revTx" presStyleIdx="3" presStyleCnt="4"/>
      <dgm:spPr/>
    </dgm:pt>
    <dgm:pt modelId="{B7C0AD87-B2D3-411C-9B1D-DD81A4E1759C}" type="pres">
      <dgm:prSet presAssocID="{D0180CBD-1C30-40CA-BA48-324CB3CB61E1}" presName="vert1" presStyleCnt="0"/>
      <dgm:spPr/>
    </dgm:pt>
  </dgm:ptLst>
  <dgm:cxnLst>
    <dgm:cxn modelId="{F115B603-6BBE-4A64-AE57-A94CFB11EB37}" type="presOf" srcId="{5314DDEB-94F4-46DB-8682-D9C1A9C20A40}" destId="{B6D5F9EE-3CAF-4255-9474-212618F0800D}" srcOrd="0" destOrd="0" presId="urn:microsoft.com/office/officeart/2008/layout/LinedList"/>
    <dgm:cxn modelId="{4B26A830-D40D-4219-8DF2-E90C75B2E928}" srcId="{5314DDEB-94F4-46DB-8682-D9C1A9C20A40}" destId="{CB1DE5D6-4380-41F4-9D28-92AC471401CB}" srcOrd="2" destOrd="0" parTransId="{539303E7-0848-4629-A5AC-D9B76E018163}" sibTransId="{024AB068-2043-4D7E-A559-559B5BD41749}"/>
    <dgm:cxn modelId="{02642F70-05EB-4161-9F9A-2AC2716BDC5D}" type="presOf" srcId="{14E08832-48CA-4E28-9C58-FFB91354FBD0}" destId="{3D9C6E28-A505-4AE7-989C-350ED3C9B5C1}" srcOrd="0" destOrd="0" presId="urn:microsoft.com/office/officeart/2008/layout/LinedList"/>
    <dgm:cxn modelId="{EE0E1057-9710-4F4F-A9F5-EC92893B1241}" type="presOf" srcId="{CB1DE5D6-4380-41F4-9D28-92AC471401CB}" destId="{7AA5D1F8-2084-4178-869C-4FEA7329BCF6}" srcOrd="0" destOrd="0" presId="urn:microsoft.com/office/officeart/2008/layout/LinedList"/>
    <dgm:cxn modelId="{68338F8A-AA94-40B9-9807-2D89EA46E113}" type="presOf" srcId="{D0180CBD-1C30-40CA-BA48-324CB3CB61E1}" destId="{F0A88182-CBD5-4CCF-B4D2-F80F97607840}" srcOrd="0" destOrd="0" presId="urn:microsoft.com/office/officeart/2008/layout/LinedList"/>
    <dgm:cxn modelId="{A9768FAE-08DF-4063-B375-CFD24159F70A}" srcId="{5314DDEB-94F4-46DB-8682-D9C1A9C20A40}" destId="{14E08832-48CA-4E28-9C58-FFB91354FBD0}" srcOrd="1" destOrd="0" parTransId="{E3B43F2A-6519-4349-87BE-4829F877F09F}" sibTransId="{35F7B325-C88D-4584-90B1-274A63B9C1B8}"/>
    <dgm:cxn modelId="{1DFBAFC9-4EB6-44C1-879A-956734217AD2}" srcId="{5314DDEB-94F4-46DB-8682-D9C1A9C20A40}" destId="{D0180CBD-1C30-40CA-BA48-324CB3CB61E1}" srcOrd="3" destOrd="0" parTransId="{80571952-5A39-4E3E-A03A-E120B48BDB46}" sibTransId="{D1B35FC0-A25C-45AB-BFFC-7C80942D38FF}"/>
    <dgm:cxn modelId="{BA12BED4-7FF0-4929-8D81-4EEA6CB3AB19}" srcId="{5314DDEB-94F4-46DB-8682-D9C1A9C20A40}" destId="{8FB01120-F9B5-47CF-ACBD-82B7851F3020}" srcOrd="0" destOrd="0" parTransId="{DFE2F294-2307-47CA-90FB-D42241CC1ED7}" sibTransId="{5AE52F91-30A8-4FFD-AFB5-0A033D303D98}"/>
    <dgm:cxn modelId="{F986ACF9-CF35-416E-A5B0-8F7D70C8FDC0}" type="presOf" srcId="{8FB01120-F9B5-47CF-ACBD-82B7851F3020}" destId="{451582ED-2FCF-4447-982F-38006BF8495E}" srcOrd="0" destOrd="0" presId="urn:microsoft.com/office/officeart/2008/layout/LinedList"/>
    <dgm:cxn modelId="{17DE1A5E-18D4-43C9-BFFC-CB57F8983C0F}" type="presParOf" srcId="{B6D5F9EE-3CAF-4255-9474-212618F0800D}" destId="{85AD9397-90A7-4594-A865-B6B47FCEEF80}" srcOrd="0" destOrd="0" presId="urn:microsoft.com/office/officeart/2008/layout/LinedList"/>
    <dgm:cxn modelId="{5B00BE79-4622-4EDF-9BFE-96157326DA9B}" type="presParOf" srcId="{B6D5F9EE-3CAF-4255-9474-212618F0800D}" destId="{9B0CF218-CD35-49DA-99D5-64A90979BC56}" srcOrd="1" destOrd="0" presId="urn:microsoft.com/office/officeart/2008/layout/LinedList"/>
    <dgm:cxn modelId="{73B6FD40-9755-4742-A983-B4486255E6B8}" type="presParOf" srcId="{9B0CF218-CD35-49DA-99D5-64A90979BC56}" destId="{451582ED-2FCF-4447-982F-38006BF8495E}" srcOrd="0" destOrd="0" presId="urn:microsoft.com/office/officeart/2008/layout/LinedList"/>
    <dgm:cxn modelId="{CBDCAE81-A8E8-4D3B-A3EF-D86EF8960735}" type="presParOf" srcId="{9B0CF218-CD35-49DA-99D5-64A90979BC56}" destId="{71DCEF52-C2CB-4FD6-B7F3-AC8BE569D55D}" srcOrd="1" destOrd="0" presId="urn:microsoft.com/office/officeart/2008/layout/LinedList"/>
    <dgm:cxn modelId="{15638383-A8D4-4DF3-B393-FA0917ACCE6E}" type="presParOf" srcId="{B6D5F9EE-3CAF-4255-9474-212618F0800D}" destId="{E5BFF397-E09E-4CB1-9026-17120C166781}" srcOrd="2" destOrd="0" presId="urn:microsoft.com/office/officeart/2008/layout/LinedList"/>
    <dgm:cxn modelId="{FC3F0CE0-30A4-4876-BAB7-3D10E2105215}" type="presParOf" srcId="{B6D5F9EE-3CAF-4255-9474-212618F0800D}" destId="{45A38890-4A01-403D-9300-4FC4D5E4D829}" srcOrd="3" destOrd="0" presId="urn:microsoft.com/office/officeart/2008/layout/LinedList"/>
    <dgm:cxn modelId="{0A271CDC-BC38-4C86-B52F-2DE3AC6C3854}" type="presParOf" srcId="{45A38890-4A01-403D-9300-4FC4D5E4D829}" destId="{3D9C6E28-A505-4AE7-989C-350ED3C9B5C1}" srcOrd="0" destOrd="0" presId="urn:microsoft.com/office/officeart/2008/layout/LinedList"/>
    <dgm:cxn modelId="{58F61EEF-0FC8-4496-A94E-A1D75DFDB508}" type="presParOf" srcId="{45A38890-4A01-403D-9300-4FC4D5E4D829}" destId="{360DD5A7-F226-49C4-9BA4-099F82E89F5C}" srcOrd="1" destOrd="0" presId="urn:microsoft.com/office/officeart/2008/layout/LinedList"/>
    <dgm:cxn modelId="{4D9C7D9C-AEED-4C0A-A616-DD5CA421D75E}" type="presParOf" srcId="{B6D5F9EE-3CAF-4255-9474-212618F0800D}" destId="{4F201179-1C74-4515-B26C-AEB3E03A27A6}" srcOrd="4" destOrd="0" presId="urn:microsoft.com/office/officeart/2008/layout/LinedList"/>
    <dgm:cxn modelId="{C0292776-235F-47EF-9A51-9E4A1AB4886F}" type="presParOf" srcId="{B6D5F9EE-3CAF-4255-9474-212618F0800D}" destId="{C2B7DC75-9CC2-4A81-B110-076323B11BBA}" srcOrd="5" destOrd="0" presId="urn:microsoft.com/office/officeart/2008/layout/LinedList"/>
    <dgm:cxn modelId="{C1DFD79E-85A7-4E57-B86F-8B916FECA136}" type="presParOf" srcId="{C2B7DC75-9CC2-4A81-B110-076323B11BBA}" destId="{7AA5D1F8-2084-4178-869C-4FEA7329BCF6}" srcOrd="0" destOrd="0" presId="urn:microsoft.com/office/officeart/2008/layout/LinedList"/>
    <dgm:cxn modelId="{515A081C-FFA2-45FA-9E9A-9AF6DA83CB2D}" type="presParOf" srcId="{C2B7DC75-9CC2-4A81-B110-076323B11BBA}" destId="{34323930-4DF6-4015-B42B-088BF65D17F1}" srcOrd="1" destOrd="0" presId="urn:microsoft.com/office/officeart/2008/layout/LinedList"/>
    <dgm:cxn modelId="{5F47FABF-C4D6-404D-8506-FDE0688A76D4}" type="presParOf" srcId="{B6D5F9EE-3CAF-4255-9474-212618F0800D}" destId="{C06DF31D-1948-428E-B4E9-807E4D1EDC16}" srcOrd="6" destOrd="0" presId="urn:microsoft.com/office/officeart/2008/layout/LinedList"/>
    <dgm:cxn modelId="{770F0A43-813A-4FD3-BDAA-7AE9043C672E}" type="presParOf" srcId="{B6D5F9EE-3CAF-4255-9474-212618F0800D}" destId="{0E2295D7-1E1B-46CC-9A68-5551598481B5}" srcOrd="7" destOrd="0" presId="urn:microsoft.com/office/officeart/2008/layout/LinedList"/>
    <dgm:cxn modelId="{C40446FB-40C0-4F41-B1B9-4C324BA27494}" type="presParOf" srcId="{0E2295D7-1E1B-46CC-9A68-5551598481B5}" destId="{F0A88182-CBD5-4CCF-B4D2-F80F97607840}" srcOrd="0" destOrd="0" presId="urn:microsoft.com/office/officeart/2008/layout/LinedList"/>
    <dgm:cxn modelId="{D6BB9598-A83B-4073-91FD-C17712C384DF}" type="presParOf" srcId="{0E2295D7-1E1B-46CC-9A68-5551598481B5}" destId="{B7C0AD87-B2D3-411C-9B1D-DD81A4E175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D9397-90A7-4594-A865-B6B47FCEEF80}">
      <dsp:nvSpPr>
        <dsp:cNvPr id="0" name=""/>
        <dsp:cNvSpPr/>
      </dsp:nvSpPr>
      <dsp:spPr>
        <a:xfrm>
          <a:off x="0" y="0"/>
          <a:ext cx="9160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82ED-2FCF-4447-982F-38006BF8495E}">
      <dsp:nvSpPr>
        <dsp:cNvPr id="0" name=""/>
        <dsp:cNvSpPr/>
      </dsp:nvSpPr>
      <dsp:spPr>
        <a:xfrm>
          <a:off x="0" y="0"/>
          <a:ext cx="9160045" cy="108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1. Write a few sentences to state what a globally responsible career is</a:t>
          </a:r>
          <a:endParaRPr lang="en-US" sz="2800" kern="1200" dirty="0"/>
        </a:p>
      </dsp:txBody>
      <dsp:txXfrm>
        <a:off x="0" y="0"/>
        <a:ext cx="9160045" cy="1084806"/>
      </dsp:txXfrm>
    </dsp:sp>
    <dsp:sp modelId="{E5BFF397-E09E-4CB1-9026-17120C166781}">
      <dsp:nvSpPr>
        <dsp:cNvPr id="0" name=""/>
        <dsp:cNvSpPr/>
      </dsp:nvSpPr>
      <dsp:spPr>
        <a:xfrm>
          <a:off x="0" y="1084806"/>
          <a:ext cx="9160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C6E28-A505-4AE7-989C-350ED3C9B5C1}">
      <dsp:nvSpPr>
        <dsp:cNvPr id="0" name=""/>
        <dsp:cNvSpPr/>
      </dsp:nvSpPr>
      <dsp:spPr>
        <a:xfrm>
          <a:off x="0" y="1084806"/>
          <a:ext cx="9160045" cy="108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2. Give some examples of what globally responsible careers might look like</a:t>
          </a:r>
          <a:endParaRPr lang="en-US" sz="2800" kern="1200" dirty="0"/>
        </a:p>
      </dsp:txBody>
      <dsp:txXfrm>
        <a:off x="0" y="1084806"/>
        <a:ext cx="9160045" cy="1084806"/>
      </dsp:txXfrm>
    </dsp:sp>
    <dsp:sp modelId="{4F201179-1C74-4515-B26C-AEB3E03A27A6}">
      <dsp:nvSpPr>
        <dsp:cNvPr id="0" name=""/>
        <dsp:cNvSpPr/>
      </dsp:nvSpPr>
      <dsp:spPr>
        <a:xfrm>
          <a:off x="0" y="2169613"/>
          <a:ext cx="9160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5D1F8-2084-4178-869C-4FEA7329BCF6}">
      <dsp:nvSpPr>
        <dsp:cNvPr id="0" name=""/>
        <dsp:cNvSpPr/>
      </dsp:nvSpPr>
      <dsp:spPr>
        <a:xfrm>
          <a:off x="0" y="2169613"/>
          <a:ext cx="9160045" cy="108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3. Explain what you may need to consider to follow a globally responsible career path</a:t>
          </a:r>
          <a:endParaRPr lang="en-US" sz="2800" kern="1200" dirty="0"/>
        </a:p>
      </dsp:txBody>
      <dsp:txXfrm>
        <a:off x="0" y="2169613"/>
        <a:ext cx="9160045" cy="1084806"/>
      </dsp:txXfrm>
    </dsp:sp>
    <dsp:sp modelId="{C06DF31D-1948-428E-B4E9-807E4D1EDC16}">
      <dsp:nvSpPr>
        <dsp:cNvPr id="0" name=""/>
        <dsp:cNvSpPr/>
      </dsp:nvSpPr>
      <dsp:spPr>
        <a:xfrm>
          <a:off x="0" y="3254420"/>
          <a:ext cx="9160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88182-CBD5-4CCF-B4D2-F80F97607840}">
      <dsp:nvSpPr>
        <dsp:cNvPr id="0" name=""/>
        <dsp:cNvSpPr/>
      </dsp:nvSpPr>
      <dsp:spPr>
        <a:xfrm>
          <a:off x="0" y="3254420"/>
          <a:ext cx="9160045" cy="108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4. (S&amp;C) Evaluate which of the things you considered in the gold task is most important to your potential career path</a:t>
          </a:r>
          <a:endParaRPr lang="en-US" sz="2800" kern="1200" dirty="0"/>
        </a:p>
      </dsp:txBody>
      <dsp:txXfrm>
        <a:off x="0" y="3254420"/>
        <a:ext cx="9160045" cy="108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36FE4-755B-4D2C-84C1-6A493E93FE5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83205-AFCB-4258-82F7-717FB9AC3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done quickly on whiteboards, or as a more focused literacy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5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STEM careers? Which ones may be globally responsible?</a:t>
            </a:r>
          </a:p>
          <a:p>
            <a:r>
              <a:rPr lang="en-GB" dirty="0"/>
              <a:t>Think, pair, share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done as quick task on whiteboards or scrap paper, or can be expanded on. Will be improved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3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Colours of scientist correspond to subject</a:t>
            </a:r>
          </a:p>
          <a:p>
            <a:r>
              <a:rPr lang="en-GB" dirty="0"/>
              <a:t>Pale green – medicine</a:t>
            </a:r>
          </a:p>
          <a:p>
            <a:r>
              <a:rPr lang="en-GB" dirty="0"/>
              <a:t>Brighter green – biology</a:t>
            </a:r>
          </a:p>
          <a:p>
            <a:r>
              <a:rPr lang="en-GB" dirty="0"/>
              <a:t>Orange – chemistry</a:t>
            </a:r>
          </a:p>
          <a:p>
            <a:r>
              <a:rPr lang="en-GB" dirty="0"/>
              <a:t>Purple – physics</a:t>
            </a:r>
          </a:p>
          <a:p>
            <a:r>
              <a:rPr lang="en-GB" dirty="0"/>
              <a:t>Blue – technology</a:t>
            </a:r>
          </a:p>
          <a:p>
            <a:r>
              <a:rPr lang="en-GB" dirty="0"/>
              <a:t>Yellow – engineering</a:t>
            </a:r>
          </a:p>
          <a:p>
            <a:endParaRPr lang="en-GB" dirty="0"/>
          </a:p>
          <a:p>
            <a:r>
              <a:rPr lang="en-GB" dirty="0"/>
              <a:t>Answers: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7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3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ask students to think of issues, suggest what may be important for a globally responsible career.</a:t>
            </a:r>
            <a:br>
              <a:rPr lang="en-GB" dirty="0"/>
            </a:br>
            <a:r>
              <a:rPr lang="en-GB" dirty="0"/>
              <a:t>Student volunteers to read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5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task around goals – website link can be used for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3205-AFCB-4258-82F7-717FB9AC3A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3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3155-E5F9-45C6-A492-33415429C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37BAA-BEEA-4434-9B09-65980E234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F06D-CCA7-4E62-88EE-72E7E482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2EE6-5FB3-4897-9179-E32C1C04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B9A1-91E4-4E3C-B06B-708DCAE3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447B-9D6C-49E9-8BFF-78F3E090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46BB7-B64E-45D7-82D8-C0DC6813A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65AC-6697-4586-87AD-9BDB087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E3577-EA2C-4A03-8842-D338D18E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48456-D7A7-4EA3-926F-BA9ECECD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D7B91-DEE5-4148-89CB-90F47FDF8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7903-FEC3-4B8D-8CB2-BA0C5CCB3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05C3-13B3-48CF-B63B-1198DFA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6A444-57E9-4A0E-8915-BCAE23C4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3DE9-66E2-46B6-9B18-A0F8BC4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9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991A-6F16-4127-8393-D0E847BE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9E56-80EB-4BD6-BBF3-88C1B8FF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71EA-DBE7-4E65-937E-7454AFB2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35769-0F06-4B25-995D-6EEA9D1B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BDF1-61BE-4269-A493-904D057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F2CC-95EF-4FA0-A06F-CA2BF718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A0B4-0281-4DF7-809F-33A94C81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E91E6-AC19-4D18-A837-D1E9FF1F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A9E3-4E23-45FB-BECF-E048DFCD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B0490-30B4-4DC8-B10B-5A255C3D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9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DDEC-2670-4F9C-BFB0-14E038F7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08206-7DD2-440B-BA10-D94F77E72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5E83C-E14A-4DE9-A43B-C73D09628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DA52A-B96B-483C-9B45-3C468DC4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583E-1343-41D8-B300-EFFE77CE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12C6C-DACC-49E9-AC6A-D31CC49E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9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735-4A24-4EF0-BA1C-16689E23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532F0-626E-47D7-99E2-7CE64A1C9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E6503-5A38-4586-A86F-2A973249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5E15D-48E2-4F54-89FB-088B74322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43A4F-449C-42F3-9469-FE7C38CFC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2749B-28AF-44CD-B948-7764BB72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C90D-BA7B-4C89-B011-400C4A40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1F2C3-A2D3-4BB5-824A-71BE8858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2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18A6-77A7-4347-9DD2-BF585119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14441-4305-44A3-9E67-67A7183D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8A21F-2439-4120-A187-316DAC13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A54B7-6886-4773-B6B1-D99F8097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5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7B268-565B-4F7D-9E55-9F3A1A20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19248-DC4B-4E7B-84E9-E02D2370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B689-2FA9-4415-B44A-AB3747DC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4FD2-E091-44C3-8E5B-BAB59970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B20F7-92D4-40FB-81AC-F0A1B891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78D00-3F8B-4B14-A3D4-3D1B0FC66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1CF19-35B1-4E15-BD47-C667A68A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AE766-B755-4A0B-A4EA-FAB0A865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93CC2-265E-4D29-9773-62040D0D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6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1BFF-4DB1-439D-9CA2-EFC6028E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DDC47-FE2A-459E-8910-CA8FE8D9D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78228-7DD4-4D9D-AE0C-FFD0C84D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987F-7802-4E93-AD5E-8B2A06E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ECD3D-768C-4D23-B3AD-432B50E1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B8315-DE96-44B7-95A7-07CC88A9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60000">
              <a:schemeClr val="accent6">
                <a:lumMod val="5000"/>
                <a:lumOff val="95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52DA3-F4C6-4045-943F-BACCEEF7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488FC-D156-4C82-B8AD-F23EC9354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2F44-02E6-4503-8472-8F66AC990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EAEB-CA9E-458A-8FA7-A6F22C9BDCDF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A330-F2B2-4648-9E1A-572864A8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D77FD-846C-43F3-A791-D6EF2F700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3ECD-5C57-4E59-9ED4-7CE2597A70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1FB35-A653-4560-AF28-509AC2A4BB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761"/>
            <a:ext cx="12192000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gr.org.uk/globally-responsible-careers/self-assess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62C617-0D8E-46CF-8EF4-D3347EAE1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163" y="4598816"/>
            <a:ext cx="7620469" cy="1182583"/>
          </a:xfrm>
        </p:spPr>
        <p:txBody>
          <a:bodyPr>
            <a:noAutofit/>
          </a:bodyPr>
          <a:lstStyle/>
          <a:p>
            <a:r>
              <a:rPr lang="en-GB" sz="2000" dirty="0"/>
              <a:t>Created for Scientists for Global Responsibility.</a:t>
            </a:r>
          </a:p>
          <a:p>
            <a:r>
              <a:rPr lang="en-GB" sz="2000" dirty="0"/>
              <a:t>All pictures used are our own, or are open source.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3085F-E4CB-484A-BD49-46B9CC35D623}"/>
              </a:ext>
            </a:extLst>
          </p:cNvPr>
          <p:cNvSpPr/>
          <p:nvPr/>
        </p:nvSpPr>
        <p:spPr>
          <a:xfrm>
            <a:off x="415163" y="363581"/>
            <a:ext cx="8348687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Globally Responsible Careers in STEM</a:t>
            </a:r>
          </a:p>
          <a:p>
            <a:pPr algn="ctr"/>
            <a:endParaRPr lang="en-US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6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Teaching Pack</a:t>
            </a:r>
          </a:p>
        </p:txBody>
      </p:sp>
      <p:pic>
        <p:nvPicPr>
          <p:cNvPr id="15" name="Picture 14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4ECB22A2-9EF3-4819-9694-2ABF226BD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5"/>
          <a:stretch/>
        </p:blipFill>
        <p:spPr>
          <a:xfrm>
            <a:off x="8021053" y="-199738"/>
            <a:ext cx="6079959" cy="60615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softEdge rad="317500"/>
          </a:effec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CC8630-E680-4DB6-9B23-61E0FA60EF6F}"/>
              </a:ext>
            </a:extLst>
          </p:cNvPr>
          <p:cNvCxnSpPr>
            <a:cxnSpLocks/>
          </p:cNvCxnSpPr>
          <p:nvPr/>
        </p:nvCxnSpPr>
        <p:spPr>
          <a:xfrm>
            <a:off x="240633" y="4296026"/>
            <a:ext cx="796953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2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A81E-6A92-4B69-AE14-E0243611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847" y="2363560"/>
            <a:ext cx="12192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Issues in STEM careers (from UN sustainable development goals)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FEED1-6385-4C76-B8CF-2BDC16714963}"/>
              </a:ext>
            </a:extLst>
          </p:cNvPr>
          <p:cNvGrpSpPr/>
          <p:nvPr/>
        </p:nvGrpSpPr>
        <p:grpSpPr>
          <a:xfrm>
            <a:off x="654405" y="554479"/>
            <a:ext cx="4180306" cy="1049153"/>
            <a:chOff x="316281" y="651577"/>
            <a:chExt cx="4180306" cy="104915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6D4C4C-0A8C-44CD-B2DD-0694D87C6CE7}"/>
                </a:ext>
              </a:extLst>
            </p:cNvPr>
            <p:cNvSpPr/>
            <p:nvPr/>
          </p:nvSpPr>
          <p:spPr>
            <a:xfrm>
              <a:off x="316281" y="651577"/>
              <a:ext cx="4180306" cy="104915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AutoNum type="arabicPeriod"/>
              </a:pPr>
              <a:r>
                <a:rPr lang="en-GB" sz="2400" dirty="0">
                  <a:solidFill>
                    <a:schemeClr val="tx1"/>
                  </a:solidFill>
                </a:rPr>
                <a:t>No poverty (1)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Zero hunger (2)</a:t>
              </a: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BD15E694-9C2C-4C51-8E4A-FD843B4EC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845" y="840761"/>
              <a:ext cx="720000" cy="720000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98C76018-2433-4F4F-A41D-E0C8F57B5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772" y="841809"/>
              <a:ext cx="720000" cy="720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08AC6D-4E29-4ECC-95D5-11B26CDC317F}"/>
              </a:ext>
            </a:extLst>
          </p:cNvPr>
          <p:cNvGrpSpPr/>
          <p:nvPr/>
        </p:nvGrpSpPr>
        <p:grpSpPr>
          <a:xfrm>
            <a:off x="5489115" y="562148"/>
            <a:ext cx="6024104" cy="1049153"/>
            <a:chOff x="5457744" y="770697"/>
            <a:chExt cx="6024104" cy="104915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D36DF0B-14FF-4D99-AE39-56D098ED4474}"/>
                </a:ext>
              </a:extLst>
            </p:cNvPr>
            <p:cNvSpPr/>
            <p:nvPr/>
          </p:nvSpPr>
          <p:spPr>
            <a:xfrm>
              <a:off x="5457744" y="770697"/>
              <a:ext cx="6024104" cy="104915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2. Good health and wellbeing (3)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clean water and sanitation (6)</a:t>
              </a:r>
            </a:p>
          </p:txBody>
        </p:sp>
        <p:pic>
          <p:nvPicPr>
            <p:cNvPr id="17" name="Picture 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E92E7F9-DE53-4D63-BEB9-BF0E78589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371" y="944387"/>
              <a:ext cx="720000" cy="720000"/>
            </a:xfrm>
            <a:prstGeom prst="rect">
              <a:avLst/>
            </a:prstGeom>
          </p:spPr>
        </p:pic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BFE3EBF-A81A-4350-AFF5-23466E0C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120" y="944387"/>
              <a:ext cx="720000" cy="720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B4A1B6-D898-4CC7-9B18-D6099FC530F8}"/>
              </a:ext>
            </a:extLst>
          </p:cNvPr>
          <p:cNvGrpSpPr/>
          <p:nvPr/>
        </p:nvGrpSpPr>
        <p:grpSpPr>
          <a:xfrm>
            <a:off x="1604150" y="1709285"/>
            <a:ext cx="8421948" cy="1049153"/>
            <a:chOff x="319825" y="1877717"/>
            <a:chExt cx="8455579" cy="104915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891671-7946-4DDF-9195-87476EB1B495}"/>
                </a:ext>
              </a:extLst>
            </p:cNvPr>
            <p:cNvSpPr/>
            <p:nvPr/>
          </p:nvSpPr>
          <p:spPr>
            <a:xfrm>
              <a:off x="319825" y="1877717"/>
              <a:ext cx="8455579" cy="104915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3. Decent work and economic growth (8)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industry, innovation, and infrastructure (9)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responsible consumption and production (12)</a:t>
              </a:r>
            </a:p>
          </p:txBody>
        </p:sp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DCA4110-CAE3-4735-8CF6-7989C41E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518" y="2052794"/>
              <a:ext cx="720000" cy="720000"/>
            </a:xfrm>
            <a:prstGeom prst="rect">
              <a:avLst/>
            </a:prstGeom>
          </p:spPr>
        </p:pic>
        <p:pic>
          <p:nvPicPr>
            <p:cNvPr id="23" name="Picture 2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59F346D-67E3-4562-88D4-9154F2CB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884" y="2052794"/>
              <a:ext cx="720000" cy="720000"/>
            </a:xfrm>
            <a:prstGeom prst="rect">
              <a:avLst/>
            </a:prstGeom>
          </p:spPr>
        </p:pic>
        <p:pic>
          <p:nvPicPr>
            <p:cNvPr id="25" name="Picture 2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371B464-9FC5-4116-AA60-58114510F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162" y="2052794"/>
              <a:ext cx="720000" cy="720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9EA00D-6647-4EA1-9A22-19C9D5188E71}"/>
              </a:ext>
            </a:extLst>
          </p:cNvPr>
          <p:cNvGrpSpPr/>
          <p:nvPr/>
        </p:nvGrpSpPr>
        <p:grpSpPr>
          <a:xfrm>
            <a:off x="52847" y="2878357"/>
            <a:ext cx="6190451" cy="1049153"/>
            <a:chOff x="5920033" y="2800727"/>
            <a:chExt cx="6190451" cy="10491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4F5E1A-A9E4-49DB-A4AD-D0ADDC34DCF0}"/>
                </a:ext>
              </a:extLst>
            </p:cNvPr>
            <p:cNvSpPr/>
            <p:nvPr/>
          </p:nvSpPr>
          <p:spPr>
            <a:xfrm>
              <a:off x="5920033" y="2800727"/>
              <a:ext cx="6190451" cy="10491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4. Affordable and clean energy (7)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Climate action (13)</a:t>
              </a:r>
            </a:p>
          </p:txBody>
        </p:sp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4F9DDB0A-AD6B-43DE-A44C-6AEC2EA6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371" y="2937058"/>
              <a:ext cx="720000" cy="720000"/>
            </a:xfrm>
            <a:prstGeom prst="rect">
              <a:avLst/>
            </a:prstGeom>
          </p:spPr>
        </p:pic>
        <p:pic>
          <p:nvPicPr>
            <p:cNvPr id="32" name="Picture 3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514934-F55D-44B3-9196-63B48DA5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400" y="2937058"/>
              <a:ext cx="720000" cy="720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8EABBA-72E8-4747-A684-29A783F50B8F}"/>
              </a:ext>
            </a:extLst>
          </p:cNvPr>
          <p:cNvGrpSpPr/>
          <p:nvPr/>
        </p:nvGrpSpPr>
        <p:grpSpPr>
          <a:xfrm>
            <a:off x="6304312" y="2881927"/>
            <a:ext cx="5773826" cy="1049153"/>
            <a:chOff x="6365327" y="2913547"/>
            <a:chExt cx="5773826" cy="104915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C8D31C-D12D-481A-9303-F3A837618949}"/>
                </a:ext>
              </a:extLst>
            </p:cNvPr>
            <p:cNvSpPr/>
            <p:nvPr/>
          </p:nvSpPr>
          <p:spPr>
            <a:xfrm>
              <a:off x="6365327" y="2913547"/>
              <a:ext cx="5773826" cy="1049153"/>
            </a:xfrm>
            <a:prstGeom prst="roundRect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5. Quality education (4)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 Gender equality (5)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Reduced inequalities (10)</a:t>
              </a:r>
            </a:p>
          </p:txBody>
        </p:sp>
        <p:pic>
          <p:nvPicPr>
            <p:cNvPr id="36" name="Picture 3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EC2E150-CC37-493D-A495-79F717B4A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113" y="3083116"/>
              <a:ext cx="720000" cy="720000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C33B490B-79C7-410A-AD69-318A206CE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862" y="3083116"/>
              <a:ext cx="720000" cy="720000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B4FAC92-3582-48B7-BC9D-8B172965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201" y="3073125"/>
              <a:ext cx="720000" cy="720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C614B0-B5AD-4622-A4CF-2880989CAD7D}"/>
              </a:ext>
            </a:extLst>
          </p:cNvPr>
          <p:cNvGrpSpPr/>
          <p:nvPr/>
        </p:nvGrpSpPr>
        <p:grpSpPr>
          <a:xfrm>
            <a:off x="790500" y="4063841"/>
            <a:ext cx="4044211" cy="1049153"/>
            <a:chOff x="59956" y="4268701"/>
            <a:chExt cx="4044211" cy="104915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C0FB2BD-4F1B-410C-B1F6-13895C6B9553}"/>
                </a:ext>
              </a:extLst>
            </p:cNvPr>
            <p:cNvSpPr/>
            <p:nvPr/>
          </p:nvSpPr>
          <p:spPr>
            <a:xfrm>
              <a:off x="59956" y="4268701"/>
              <a:ext cx="4044211" cy="10491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6. Sustainable cities and communities (11)</a:t>
              </a:r>
            </a:p>
          </p:txBody>
        </p:sp>
        <p:pic>
          <p:nvPicPr>
            <p:cNvPr id="42" name="Picture 41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2C8CD1EF-98EE-4FEB-BEC4-9C69D755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255" y="4430746"/>
              <a:ext cx="720000" cy="720000"/>
            </a:xfrm>
            <a:prstGeom prst="rect">
              <a:avLst/>
            </a:prstGeom>
            <a:grpFill/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0628F-DD37-48AF-91D2-853C0E6EA965}"/>
              </a:ext>
            </a:extLst>
          </p:cNvPr>
          <p:cNvGrpSpPr/>
          <p:nvPr/>
        </p:nvGrpSpPr>
        <p:grpSpPr>
          <a:xfrm>
            <a:off x="5344130" y="4078780"/>
            <a:ext cx="4927918" cy="1049153"/>
            <a:chOff x="4153184" y="4303890"/>
            <a:chExt cx="4927918" cy="104915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424E04-71F6-441D-81FF-AAD687DF6D86}"/>
                </a:ext>
              </a:extLst>
            </p:cNvPr>
            <p:cNvSpPr/>
            <p:nvPr/>
          </p:nvSpPr>
          <p:spPr>
            <a:xfrm>
              <a:off x="4153184" y="4303890"/>
              <a:ext cx="4927918" cy="104915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7. Life below water (14)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Life on land (15)</a:t>
              </a:r>
            </a:p>
          </p:txBody>
        </p:sp>
        <p:pic>
          <p:nvPicPr>
            <p:cNvPr id="44" name="Picture 4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7BA09CF9-3D45-49D5-8C9B-DBD0BC78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563" y="4475903"/>
              <a:ext cx="720000" cy="720000"/>
            </a:xfrm>
            <a:prstGeom prst="rect">
              <a:avLst/>
            </a:prstGeom>
          </p:spPr>
        </p:pic>
        <p:pic>
          <p:nvPicPr>
            <p:cNvPr id="46" name="Picture 45" descr="Graphical user interface, application, icon&#10;&#10;Description automatically generated">
              <a:extLst>
                <a:ext uri="{FF2B5EF4-FFF2-40B4-BE49-F238E27FC236}">
                  <a16:creationId xmlns:a16="http://schemas.microsoft.com/office/drawing/2014/main" id="{E42B46B8-CD9C-4DBA-A654-264C7940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06" y="4485343"/>
              <a:ext cx="720000" cy="72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739FF4-1E20-4835-A60D-B5DE0110EB35}"/>
              </a:ext>
            </a:extLst>
          </p:cNvPr>
          <p:cNvGrpSpPr/>
          <p:nvPr/>
        </p:nvGrpSpPr>
        <p:grpSpPr>
          <a:xfrm>
            <a:off x="2427590" y="5244013"/>
            <a:ext cx="7435151" cy="1049153"/>
            <a:chOff x="2427590" y="5244013"/>
            <a:chExt cx="7435151" cy="104915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7F71DAF-3B36-4B74-A8A3-91E4205718E2}"/>
                </a:ext>
              </a:extLst>
            </p:cNvPr>
            <p:cNvSpPr/>
            <p:nvPr/>
          </p:nvSpPr>
          <p:spPr>
            <a:xfrm>
              <a:off x="2427590" y="5244013"/>
              <a:ext cx="7435151" cy="10491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tx1"/>
                  </a:solidFill>
                </a:rPr>
                <a:t>8. Peace, justice and strong institutions (16)</a:t>
              </a:r>
            </a:p>
            <a:p>
              <a:r>
                <a:rPr lang="en-GB" sz="2400" dirty="0">
                  <a:solidFill>
                    <a:schemeClr val="tx1"/>
                  </a:solidFill>
                </a:rPr>
                <a:t>Partnership for the goals (17)</a:t>
              </a:r>
            </a:p>
          </p:txBody>
        </p:sp>
        <p:pic>
          <p:nvPicPr>
            <p:cNvPr id="51" name="Picture 5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DE088AA-980D-436F-BFB0-DC77C01A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792" y="5425852"/>
              <a:ext cx="720000" cy="720000"/>
            </a:xfrm>
            <a:prstGeom prst="rect">
              <a:avLst/>
            </a:prstGeom>
          </p:spPr>
        </p:pic>
        <p:pic>
          <p:nvPicPr>
            <p:cNvPr id="53" name="Picture 5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BFBE458-F8FC-422B-8F6A-CE168CE7F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710" y="5425852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3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043 -0.4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D8A7-5C38-4F7A-B67D-2EF59B66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057"/>
            <a:ext cx="10515600" cy="1325563"/>
          </a:xfrm>
        </p:spPr>
        <p:txBody>
          <a:bodyPr/>
          <a:lstStyle/>
          <a:p>
            <a:r>
              <a:rPr lang="en-GB" dirty="0"/>
              <a:t>Quick task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7D9675-5EC2-4594-A5FC-F47ACB28DC6E}"/>
              </a:ext>
            </a:extLst>
          </p:cNvPr>
          <p:cNvSpPr/>
          <p:nvPr/>
        </p:nvSpPr>
        <p:spPr>
          <a:xfrm>
            <a:off x="2331155" y="2553119"/>
            <a:ext cx="3704924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1. No poverty (1), zero hunger (2)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0B980E-AEBC-4AC3-A105-48BFA006BA11}"/>
              </a:ext>
            </a:extLst>
          </p:cNvPr>
          <p:cNvSpPr/>
          <p:nvPr/>
        </p:nvSpPr>
        <p:spPr>
          <a:xfrm>
            <a:off x="6155922" y="2562375"/>
            <a:ext cx="4475343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2. Good health and wellbeing (3), clean water and sanitation (6)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2ACF20-BDE4-4F56-BEC1-08BBFA3816CA}"/>
              </a:ext>
            </a:extLst>
          </p:cNvPr>
          <p:cNvSpPr/>
          <p:nvPr/>
        </p:nvSpPr>
        <p:spPr>
          <a:xfrm>
            <a:off x="505513" y="3302429"/>
            <a:ext cx="7107203" cy="636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3. Decent work and economic growth (8), industry, innovation, and infrastructure (9), responsible consumption and production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532B94-5299-4D43-B8A9-3C461F62C314}"/>
              </a:ext>
            </a:extLst>
          </p:cNvPr>
          <p:cNvSpPr/>
          <p:nvPr/>
        </p:nvSpPr>
        <p:spPr>
          <a:xfrm>
            <a:off x="7827209" y="3314587"/>
            <a:ext cx="3859278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4. Affordable and clean energy (7), climate action (13)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22B69C-2F41-43C6-932B-0A5F14EBE7A7}"/>
              </a:ext>
            </a:extLst>
          </p:cNvPr>
          <p:cNvSpPr/>
          <p:nvPr/>
        </p:nvSpPr>
        <p:spPr>
          <a:xfrm>
            <a:off x="1579508" y="4071005"/>
            <a:ext cx="4460608" cy="6363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5. Quality education (4), gender equality (5), reduced inequalities (10)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06755-0489-4FCA-AA75-E16527E8C073}"/>
              </a:ext>
            </a:extLst>
          </p:cNvPr>
          <p:cNvSpPr/>
          <p:nvPr/>
        </p:nvSpPr>
        <p:spPr>
          <a:xfrm>
            <a:off x="6155922" y="4059922"/>
            <a:ext cx="3984057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6. Sustainable cities and communities (11)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2A2F6A-4ABF-4E83-8950-47F08D624E15}"/>
              </a:ext>
            </a:extLst>
          </p:cNvPr>
          <p:cNvSpPr/>
          <p:nvPr/>
        </p:nvSpPr>
        <p:spPr>
          <a:xfrm>
            <a:off x="2732887" y="4801050"/>
            <a:ext cx="3984057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7. Life below water (14), life on land (15)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D2E3D5-5306-46BB-8B50-F220428B39D6}"/>
              </a:ext>
            </a:extLst>
          </p:cNvPr>
          <p:cNvSpPr/>
          <p:nvPr/>
        </p:nvSpPr>
        <p:spPr>
          <a:xfrm>
            <a:off x="6831530" y="4791275"/>
            <a:ext cx="5360470" cy="6363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8. Peace, justice and strong institutions (16), partnership for the goals (17)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8EEED3-12A6-484A-BCD5-ADC02994678E}"/>
              </a:ext>
            </a:extLst>
          </p:cNvPr>
          <p:cNvSpPr/>
          <p:nvPr/>
        </p:nvSpPr>
        <p:spPr>
          <a:xfrm>
            <a:off x="137160" y="985520"/>
            <a:ext cx="11917680" cy="14353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1. Pick which two boxes matter most to you and state why each thing you picked is important to you.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2. Describe some of the issues related to each point.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3. Identify some job roles that may suit you and evaluate which you think fit best with the issues that matter most to you.</a:t>
            </a:r>
          </a:p>
        </p:txBody>
      </p:sp>
    </p:spTree>
    <p:extLst>
      <p:ext uri="{BB962C8B-B14F-4D97-AF65-F5344CB8AC3E}">
        <p14:creationId xmlns:p14="http://schemas.microsoft.com/office/powerpoint/2010/main" val="227040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0393B-FF2B-426A-A55E-E5C35CF5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61" y="309031"/>
            <a:ext cx="87578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Return to your drawing of the scientist</a:t>
            </a:r>
          </a:p>
          <a:p>
            <a:pPr marL="0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sz="3200" dirty="0"/>
              <a:t>Using a different coloured pen, see if you can improve your drawing and description using the issues we discussed.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C864E3-ADF6-4CC6-8DDF-BABE3F5DB8BC}"/>
              </a:ext>
            </a:extLst>
          </p:cNvPr>
          <p:cNvSpPr/>
          <p:nvPr/>
        </p:nvSpPr>
        <p:spPr>
          <a:xfrm>
            <a:off x="2058034" y="2554389"/>
            <a:ext cx="3704924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1. No poverty (1), zero hunger (2)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8B1D47-594E-47EB-9FA2-D0554625152A}"/>
              </a:ext>
            </a:extLst>
          </p:cNvPr>
          <p:cNvSpPr/>
          <p:nvPr/>
        </p:nvSpPr>
        <p:spPr>
          <a:xfrm>
            <a:off x="5878764" y="2550183"/>
            <a:ext cx="4475343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2. Good health and wellbeing (3), clean water and sanitation (6)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CF8968-0E7C-4657-B837-115C2AF63626}"/>
              </a:ext>
            </a:extLst>
          </p:cNvPr>
          <p:cNvSpPr/>
          <p:nvPr/>
        </p:nvSpPr>
        <p:spPr>
          <a:xfrm>
            <a:off x="360680" y="3279152"/>
            <a:ext cx="7107203" cy="636367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3. Decent work and economic growth (8), industry, innovation, and infrastructure (9), responsible consumption and production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2144E-4855-427B-AD5E-9D64B49BAED6}"/>
              </a:ext>
            </a:extLst>
          </p:cNvPr>
          <p:cNvSpPr/>
          <p:nvPr/>
        </p:nvSpPr>
        <p:spPr>
          <a:xfrm>
            <a:off x="7550051" y="3302395"/>
            <a:ext cx="3859278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4. Affordable and clean energy (7), climate action (13)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B083F4-256C-4340-8FF0-5A3FAD57EC46}"/>
              </a:ext>
            </a:extLst>
          </p:cNvPr>
          <p:cNvSpPr/>
          <p:nvPr/>
        </p:nvSpPr>
        <p:spPr>
          <a:xfrm>
            <a:off x="1302350" y="4058813"/>
            <a:ext cx="4460608" cy="636368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5. Quality education (4), gender equality (5), reduced inequalities (10)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4760C4-1F25-4755-8CF1-03F382A878E8}"/>
              </a:ext>
            </a:extLst>
          </p:cNvPr>
          <p:cNvSpPr/>
          <p:nvPr/>
        </p:nvSpPr>
        <p:spPr>
          <a:xfrm>
            <a:off x="5878764" y="4047730"/>
            <a:ext cx="3984057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6. Sustainable cities and communities (11)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281AE6-3DCE-434F-B7B2-B15961223C63}"/>
              </a:ext>
            </a:extLst>
          </p:cNvPr>
          <p:cNvSpPr/>
          <p:nvPr/>
        </p:nvSpPr>
        <p:spPr>
          <a:xfrm>
            <a:off x="2455729" y="4788858"/>
            <a:ext cx="3984057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7. Life below water (14), life on land (15)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483EF7-E2FA-4D3A-9AED-5ED0B958852C}"/>
              </a:ext>
            </a:extLst>
          </p:cNvPr>
          <p:cNvSpPr/>
          <p:nvPr/>
        </p:nvSpPr>
        <p:spPr>
          <a:xfrm>
            <a:off x="6554372" y="4779083"/>
            <a:ext cx="5360470" cy="636366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8. Peace, justice and strong institutions (16), partnership for the goals (17)</a:t>
            </a:r>
          </a:p>
        </p:txBody>
      </p:sp>
      <p:pic>
        <p:nvPicPr>
          <p:cNvPr id="12" name="Picture 1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6E43DA5D-3375-4C4D-81CA-D94277749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8861" y="160083"/>
            <a:ext cx="2106997" cy="31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2094-35AD-4B35-9F5C-6E58856F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245592"/>
            <a:ext cx="10515600" cy="1325563"/>
          </a:xfrm>
        </p:spPr>
        <p:txBody>
          <a:bodyPr/>
          <a:lstStyle/>
          <a:p>
            <a:r>
              <a:rPr lang="en-GB" dirty="0"/>
              <a:t>Self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AEED-A7A0-4CC2-87FC-D659C145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Follow the link to access the survey.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https://www.sgr.org.uk/globally-responsible-careers/self-assessment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Answer questions on You, The Work, and Employers to receive your personal review and </a:t>
            </a:r>
            <a:r>
              <a:rPr lang="en-GB"/>
              <a:t>can then develop </a:t>
            </a:r>
            <a:r>
              <a:rPr lang="en-GB" dirty="0"/>
              <a:t>your own Career Principles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849071-47D0-4635-BCBB-FFF356467858}"/>
              </a:ext>
            </a:extLst>
          </p:cNvPr>
          <p:cNvCxnSpPr>
            <a:cxnSpLocks/>
          </p:cNvCxnSpPr>
          <p:nvPr/>
        </p:nvCxnSpPr>
        <p:spPr>
          <a:xfrm>
            <a:off x="224588" y="1316684"/>
            <a:ext cx="91600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9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2569-0E23-447C-8C33-E8107655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8" y="0"/>
            <a:ext cx="10515600" cy="1325563"/>
          </a:xfrm>
        </p:spPr>
        <p:txBody>
          <a:bodyPr/>
          <a:lstStyle/>
          <a:p>
            <a:r>
              <a:rPr lang="en-GB" dirty="0"/>
              <a:t>What we will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F11-9DAF-4C4E-B96F-6E7977AE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0" y="1253331"/>
            <a:ext cx="8229599" cy="4351338"/>
          </a:xfrm>
        </p:spPr>
        <p:txBody>
          <a:bodyPr>
            <a:normAutofit/>
          </a:bodyPr>
          <a:lstStyle/>
          <a:p>
            <a:r>
              <a:rPr lang="en-GB" dirty="0"/>
              <a:t>What globally responsible careers might mean</a:t>
            </a:r>
          </a:p>
          <a:p>
            <a:r>
              <a:rPr lang="en-GB" dirty="0"/>
              <a:t>Examples of globally responsible careers in STEM </a:t>
            </a:r>
          </a:p>
          <a:p>
            <a:r>
              <a:rPr lang="en-GB" dirty="0"/>
              <a:t>Issues to consider for the right globally responsible career for you</a:t>
            </a:r>
          </a:p>
          <a:p>
            <a:r>
              <a:rPr lang="en-GB" dirty="0"/>
              <a:t>A self assessment to assist you in realising what may be important for a globally responsible career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Website: https://www.sgr.org.uk/globally-responsible-careers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3C2700D2-5718-4526-8826-819B14440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5"/>
          <a:stretch/>
        </p:blipFill>
        <p:spPr>
          <a:xfrm>
            <a:off x="8102144" y="-87302"/>
            <a:ext cx="5709223" cy="569197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AAC1A-E2CC-4169-8142-641905307A5F}"/>
              </a:ext>
            </a:extLst>
          </p:cNvPr>
          <p:cNvCxnSpPr/>
          <p:nvPr/>
        </p:nvCxnSpPr>
        <p:spPr>
          <a:xfrm>
            <a:off x="144380" y="1042737"/>
            <a:ext cx="71995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9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5B76-9778-487E-BBF8-4EA418F4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do these things mean?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656ED0-5041-46A2-821B-9229F2AFD7E0}"/>
              </a:ext>
            </a:extLst>
          </p:cNvPr>
          <p:cNvSpPr/>
          <p:nvPr/>
        </p:nvSpPr>
        <p:spPr>
          <a:xfrm>
            <a:off x="514350" y="1866900"/>
            <a:ext cx="11163300" cy="1476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Responsible career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37131D-D831-4188-89B4-FFEE5B0FD32D}"/>
              </a:ext>
            </a:extLst>
          </p:cNvPr>
          <p:cNvSpPr/>
          <p:nvPr/>
        </p:nvSpPr>
        <p:spPr>
          <a:xfrm>
            <a:off x="514350" y="3756025"/>
            <a:ext cx="11163300" cy="1476375"/>
          </a:xfrm>
          <a:prstGeom prst="roundRect">
            <a:avLst/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Globally responsible career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3363EB-D079-410C-8296-0648D005AF40}"/>
              </a:ext>
            </a:extLst>
          </p:cNvPr>
          <p:cNvCxnSpPr/>
          <p:nvPr/>
        </p:nvCxnSpPr>
        <p:spPr>
          <a:xfrm>
            <a:off x="389020" y="1203158"/>
            <a:ext cx="71995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n on a piece of paper&#10;&#10;Description automatically generated">
            <a:extLst>
              <a:ext uri="{FF2B5EF4-FFF2-40B4-BE49-F238E27FC236}">
                <a16:creationId xmlns:a16="http://schemas.microsoft.com/office/drawing/2014/main" id="{3C8B82B7-39BE-4622-962E-EEF0767B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93" y="966618"/>
            <a:ext cx="5194141" cy="38983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6858D-DA16-4C9C-9247-B870BBF1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6" y="0"/>
            <a:ext cx="10515600" cy="1325563"/>
          </a:xfrm>
        </p:spPr>
        <p:txBody>
          <a:bodyPr/>
          <a:lstStyle/>
          <a:p>
            <a:r>
              <a:rPr lang="en-GB" dirty="0"/>
              <a:t>Literacy task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325A702-BA7C-4C58-A318-634B77634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84021"/>
              </p:ext>
            </p:extLst>
          </p:nvPr>
        </p:nvGraphicFramePr>
        <p:xfrm>
          <a:off x="224587" y="1083004"/>
          <a:ext cx="9160045" cy="433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F8A695-1FD1-4DC5-B04E-052E0C7FDE1D}"/>
              </a:ext>
            </a:extLst>
          </p:cNvPr>
          <p:cNvCxnSpPr>
            <a:cxnSpLocks/>
          </p:cNvCxnSpPr>
          <p:nvPr/>
        </p:nvCxnSpPr>
        <p:spPr>
          <a:xfrm>
            <a:off x="224588" y="1083004"/>
            <a:ext cx="91600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A2C4-4F3B-4D40-96A4-AD759DC6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207963"/>
            <a:ext cx="10068560" cy="1325563"/>
          </a:xfrm>
        </p:spPr>
        <p:txBody>
          <a:bodyPr/>
          <a:lstStyle/>
          <a:p>
            <a:pPr algn="ctr"/>
            <a:r>
              <a:rPr lang="en-GB" dirty="0"/>
              <a:t>What might a globally responsible STEM career look like?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AEEE2BC-34BE-4DA3-9C6E-C9790C123060}"/>
              </a:ext>
            </a:extLst>
          </p:cNvPr>
          <p:cNvSpPr/>
          <p:nvPr/>
        </p:nvSpPr>
        <p:spPr>
          <a:xfrm>
            <a:off x="2320121" y="1422875"/>
            <a:ext cx="5657850" cy="3576638"/>
          </a:xfrm>
          <a:prstGeom prst="cloudCallout">
            <a:avLst>
              <a:gd name="adj1" fmla="val -84121"/>
              <a:gd name="adj2" fmla="val 5518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THINK</a:t>
            </a:r>
          </a:p>
          <a:p>
            <a:pPr algn="ctr"/>
            <a:r>
              <a:rPr lang="en-GB" sz="6000" dirty="0">
                <a:solidFill>
                  <a:schemeClr val="tx1"/>
                </a:solidFill>
              </a:rPr>
              <a:t>PAIR</a:t>
            </a:r>
            <a:br>
              <a:rPr lang="en-GB" sz="6000" dirty="0">
                <a:solidFill>
                  <a:schemeClr val="tx1"/>
                </a:solidFill>
              </a:rPr>
            </a:br>
            <a:r>
              <a:rPr lang="en-GB" sz="6000" dirty="0">
                <a:solidFill>
                  <a:schemeClr val="tx1"/>
                </a:solidFill>
              </a:rPr>
              <a:t>SHARE</a:t>
            </a: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75A0687-0080-493B-8D37-62761DAF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1" y="1315720"/>
            <a:ext cx="3152309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FB8A-D6E8-4730-9800-95EFD797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-105103"/>
            <a:ext cx="10515600" cy="1325563"/>
          </a:xfrm>
        </p:spPr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6F9F-3291-4625-96DD-3DB019D9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27906"/>
            <a:ext cx="747776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1. Sketch, and label somebody in a responsible STEM career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2. Write a short paragraph to describe their career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3. Describe how their job is responsible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4. Explain how their job can be considered, or could be made, a globally responsible career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Keep your drawing, we’ll be coming back to it!</a:t>
            </a:r>
          </a:p>
        </p:txBody>
      </p:sp>
      <p:pic>
        <p:nvPicPr>
          <p:cNvPr id="5" name="Picture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4CEEACC-6F4E-4CF8-ABEA-D93BC25F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30924"/>
            <a:ext cx="3420793" cy="506393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C2C0B3-3584-4CF0-A3AE-4F7ADF53C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2798">
            <a:off x="2191905" y="2877754"/>
            <a:ext cx="2174697" cy="2016125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E420C8-09F9-4C40-BE59-FEC3F0A07018}"/>
              </a:ext>
            </a:extLst>
          </p:cNvPr>
          <p:cNvCxnSpPr/>
          <p:nvPr/>
        </p:nvCxnSpPr>
        <p:spPr>
          <a:xfrm>
            <a:off x="4572000" y="914400"/>
            <a:ext cx="71995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9A3CEB-2312-4D32-A548-748A7B54FE47}"/>
              </a:ext>
            </a:extLst>
          </p:cNvPr>
          <p:cNvCxnSpPr/>
          <p:nvPr/>
        </p:nvCxnSpPr>
        <p:spPr>
          <a:xfrm>
            <a:off x="4572000" y="1941095"/>
            <a:ext cx="7199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DD768A-B972-49AD-BBF2-1FC27C3EB718}"/>
              </a:ext>
            </a:extLst>
          </p:cNvPr>
          <p:cNvCxnSpPr/>
          <p:nvPr/>
        </p:nvCxnSpPr>
        <p:spPr>
          <a:xfrm>
            <a:off x="4580021" y="2564792"/>
            <a:ext cx="7199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25E15F-2158-45B5-BF91-7EE18E49C770}"/>
              </a:ext>
            </a:extLst>
          </p:cNvPr>
          <p:cNvCxnSpPr/>
          <p:nvPr/>
        </p:nvCxnSpPr>
        <p:spPr>
          <a:xfrm>
            <a:off x="4580021" y="3150329"/>
            <a:ext cx="7199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E7E-7697-435D-BE5B-61CBCF54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92" y="12625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1. Match the scientist with their role, what else can you think of?</a:t>
            </a:r>
          </a:p>
          <a:p>
            <a:pPr marL="0" indent="0">
              <a:buNone/>
            </a:pPr>
            <a:r>
              <a:rPr lang="en-GB" sz="2400" dirty="0"/>
              <a:t>2. How might these roles be globally responsible?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FF691D-B5EA-4E60-9585-FEE821AE07D8}"/>
              </a:ext>
            </a:extLst>
          </p:cNvPr>
          <p:cNvSpPr/>
          <p:nvPr/>
        </p:nvSpPr>
        <p:spPr>
          <a:xfrm>
            <a:off x="98980" y="1620876"/>
            <a:ext cx="2124000" cy="575035"/>
          </a:xfrm>
          <a:prstGeom prst="roundRect">
            <a:avLst/>
          </a:prstGeom>
          <a:solidFill>
            <a:srgbClr val="B8E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6. Epidemiologist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D64292-3900-4619-B0B3-B984369D0CA6}"/>
              </a:ext>
            </a:extLst>
          </p:cNvPr>
          <p:cNvSpPr/>
          <p:nvPr/>
        </p:nvSpPr>
        <p:spPr>
          <a:xfrm>
            <a:off x="2477157" y="930765"/>
            <a:ext cx="2268000" cy="5750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2. Forensic scientist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63FB9-4B7C-4E34-BEBF-44B5E4FA85CD}"/>
              </a:ext>
            </a:extLst>
          </p:cNvPr>
          <p:cNvSpPr/>
          <p:nvPr/>
        </p:nvSpPr>
        <p:spPr>
          <a:xfrm>
            <a:off x="4657334" y="1620876"/>
            <a:ext cx="2376000" cy="575035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8. Analytical chemist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53D818-0483-40CE-A79B-70F7EE94A2F5}"/>
              </a:ext>
            </a:extLst>
          </p:cNvPr>
          <p:cNvSpPr/>
          <p:nvPr/>
        </p:nvSpPr>
        <p:spPr>
          <a:xfrm>
            <a:off x="9755688" y="1620876"/>
            <a:ext cx="2124000" cy="575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10. GP doctor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8B674-24DB-4CD4-90F1-BAF371A1B540}"/>
              </a:ext>
            </a:extLst>
          </p:cNvPr>
          <p:cNvSpPr/>
          <p:nvPr/>
        </p:nvSpPr>
        <p:spPr>
          <a:xfrm>
            <a:off x="98980" y="930765"/>
            <a:ext cx="2124000" cy="575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1. Paramedic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0FE766-AC8A-4CD7-8475-3908002069F0}"/>
              </a:ext>
            </a:extLst>
          </p:cNvPr>
          <p:cNvSpPr/>
          <p:nvPr/>
        </p:nvSpPr>
        <p:spPr>
          <a:xfrm>
            <a:off x="2378157" y="1620876"/>
            <a:ext cx="2124000" cy="5750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7. Data analyst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F17B2D-5AEA-4080-B902-060E8F4471D9}"/>
              </a:ext>
            </a:extLst>
          </p:cNvPr>
          <p:cNvSpPr/>
          <p:nvPr/>
        </p:nvSpPr>
        <p:spPr>
          <a:xfrm>
            <a:off x="9755688" y="930765"/>
            <a:ext cx="2124000" cy="5750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5. Web designer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2C614C-60CE-48E3-BA32-D40E8EC94332}"/>
              </a:ext>
            </a:extLst>
          </p:cNvPr>
          <p:cNvSpPr/>
          <p:nvPr/>
        </p:nvSpPr>
        <p:spPr>
          <a:xfrm>
            <a:off x="7188511" y="1620876"/>
            <a:ext cx="2412000" cy="5750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9. Electrical Engineer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A02BE5-6364-46B5-97ED-046B6EABF864}"/>
              </a:ext>
            </a:extLst>
          </p:cNvPr>
          <p:cNvSpPr/>
          <p:nvPr/>
        </p:nvSpPr>
        <p:spPr>
          <a:xfrm>
            <a:off x="4999334" y="930765"/>
            <a:ext cx="2124000" cy="575035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3. Geophysicist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FB5BB-D9BB-4EF5-ADE6-19F0C35BF037}"/>
              </a:ext>
            </a:extLst>
          </p:cNvPr>
          <p:cNvSpPr/>
          <p:nvPr/>
        </p:nvSpPr>
        <p:spPr>
          <a:xfrm>
            <a:off x="2850566" y="3402171"/>
            <a:ext cx="3210768" cy="994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e. S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tudy the patterns, causes and effects of diseases in groups of people.</a:t>
            </a:r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C3960A-309A-410A-898D-0ED28E636E3E}"/>
              </a:ext>
            </a:extLst>
          </p:cNvPr>
          <p:cNvSpPr/>
          <p:nvPr/>
        </p:nvSpPr>
        <p:spPr>
          <a:xfrm>
            <a:off x="3817325" y="2283323"/>
            <a:ext cx="3456313" cy="994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b. 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nderstand how medicines and drugs work, so they can be used effectively and safely.</a:t>
            </a:r>
            <a:endParaRPr lang="en-GB" sz="2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5F77FE5-A630-41A7-B3E8-8B49DCFB9163}"/>
              </a:ext>
            </a:extLst>
          </p:cNvPr>
          <p:cNvSpPr/>
          <p:nvPr/>
        </p:nvSpPr>
        <p:spPr>
          <a:xfrm>
            <a:off x="7377511" y="930765"/>
            <a:ext cx="2124000" cy="575035"/>
          </a:xfrm>
          <a:prstGeom prst="roundRect">
            <a:avLst/>
          </a:prstGeom>
          <a:solidFill>
            <a:srgbClr val="B8E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4. Pharmacologist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C97D2-72DC-434A-AB2C-B00D72E6B3A0}"/>
              </a:ext>
            </a:extLst>
          </p:cNvPr>
          <p:cNvSpPr/>
          <p:nvPr/>
        </p:nvSpPr>
        <p:spPr>
          <a:xfrm>
            <a:off x="3344342" y="4532395"/>
            <a:ext cx="4183530" cy="921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33"/>
                </a:solidFill>
              </a:rPr>
              <a:t>i</a:t>
            </a:r>
            <a:r>
              <a:rPr lang="en-US" sz="2000" dirty="0">
                <a:solidFill>
                  <a:srgbClr val="333333"/>
                </a:solidFill>
              </a:rPr>
              <a:t>. 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se a range of methods to investigate the chemical composition of substances to identify them.</a:t>
            </a:r>
            <a:endParaRPr lang="en-GB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7FCE0C-0C70-4D9F-B20F-DF368261D044}"/>
              </a:ext>
            </a:extLst>
          </p:cNvPr>
          <p:cNvSpPr/>
          <p:nvPr/>
        </p:nvSpPr>
        <p:spPr>
          <a:xfrm>
            <a:off x="6373501" y="3406373"/>
            <a:ext cx="2929006" cy="985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f. Pr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ovide scientific evidence on crime scenes for use in courts of law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9F854-FCF8-495B-A1E9-CBCE196171C7}"/>
              </a:ext>
            </a:extLst>
          </p:cNvPr>
          <p:cNvSpPr/>
          <p:nvPr/>
        </p:nvSpPr>
        <p:spPr>
          <a:xfrm>
            <a:off x="98980" y="3421034"/>
            <a:ext cx="2520000" cy="956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</a:rPr>
              <a:t>d. First healthcare professional a patient sees for a diagnosis.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5BC36E-A418-4F7C-A416-32BF818E1EEC}"/>
              </a:ext>
            </a:extLst>
          </p:cNvPr>
          <p:cNvSpPr/>
          <p:nvPr/>
        </p:nvSpPr>
        <p:spPr>
          <a:xfrm>
            <a:off x="9632929" y="3438252"/>
            <a:ext cx="2389965" cy="921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g. P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rovide immediate response to medical emergency calls.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18228D-01D9-4FEC-9B60-1EC61B120AF7}"/>
              </a:ext>
            </a:extLst>
          </p:cNvPr>
          <p:cNvSpPr/>
          <p:nvPr/>
        </p:nvSpPr>
        <p:spPr>
          <a:xfrm>
            <a:off x="131966" y="4515177"/>
            <a:ext cx="2999621" cy="956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</a:rPr>
              <a:t> h. Study the physical aspects of the earth using a range of 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B482C-EEE3-4C57-9BBE-D9DDD2B930F0}"/>
              </a:ext>
            </a:extLst>
          </p:cNvPr>
          <p:cNvSpPr/>
          <p:nvPr/>
        </p:nvSpPr>
        <p:spPr>
          <a:xfrm>
            <a:off x="313573" y="2427344"/>
            <a:ext cx="3093679" cy="7059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</a:rPr>
              <a:t>a. Analyse data and provide insights on this data.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318BAE-B334-49E8-9176-89E96B9CA469}"/>
              </a:ext>
            </a:extLst>
          </p:cNvPr>
          <p:cNvSpPr/>
          <p:nvPr/>
        </p:nvSpPr>
        <p:spPr>
          <a:xfrm>
            <a:off x="7777767" y="2283323"/>
            <a:ext cx="4012941" cy="994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</a:rPr>
              <a:t>c. Combine creativity with technical know-how to produce websites that meet clients' requirements.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D41B4-59D4-46A3-AF7A-5F848E869F00}"/>
              </a:ext>
            </a:extLst>
          </p:cNvPr>
          <p:cNvSpPr/>
          <p:nvPr/>
        </p:nvSpPr>
        <p:spPr>
          <a:xfrm>
            <a:off x="7740627" y="4500516"/>
            <a:ext cx="4282267" cy="985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j. D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esign, develop and maintain electrical control systems and components to required specifications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BE515-02F4-41FF-88EC-8263493D82E4}"/>
              </a:ext>
            </a:extLst>
          </p:cNvPr>
          <p:cNvSpPr txBox="1"/>
          <p:nvPr/>
        </p:nvSpPr>
        <p:spPr>
          <a:xfrm>
            <a:off x="710490" y="314611"/>
            <a:ext cx="8577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Quick task!</a:t>
            </a:r>
          </a:p>
        </p:txBody>
      </p:sp>
    </p:spTree>
    <p:extLst>
      <p:ext uri="{BB962C8B-B14F-4D97-AF65-F5344CB8AC3E}">
        <p14:creationId xmlns:p14="http://schemas.microsoft.com/office/powerpoint/2010/main" val="13005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208 -0.16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273 -0.168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4647-8176-4ADD-841B-22B79D24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72232"/>
            <a:ext cx="10515600" cy="1325563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9EC9-5AED-4AE1-A8D3-70148205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137920"/>
            <a:ext cx="11800840" cy="4466749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Paramedic -  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2. Forensic scientist - 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Geophysicist – h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4. Pharmacologist – b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Web designer - 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6. Epidemiologist – 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7. Data analyst – 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Analytical chemist - </a:t>
            </a:r>
            <a:r>
              <a:rPr lang="en-GB" dirty="0" err="1"/>
              <a:t>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9. Electrical engineer -j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10. GP doctor - 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C350D2-05D9-4A70-AAE4-257F812A938F}"/>
              </a:ext>
            </a:extLst>
          </p:cNvPr>
          <p:cNvCxnSpPr>
            <a:cxnSpLocks/>
          </p:cNvCxnSpPr>
          <p:nvPr/>
        </p:nvCxnSpPr>
        <p:spPr>
          <a:xfrm>
            <a:off x="203200" y="857653"/>
            <a:ext cx="807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clothing, head covering&#10;&#10;Description automatically generated">
            <a:extLst>
              <a:ext uri="{FF2B5EF4-FFF2-40B4-BE49-F238E27FC236}">
                <a16:creationId xmlns:a16="http://schemas.microsoft.com/office/drawing/2014/main" id="{1BAF0EB8-E2CF-4D53-9D47-5D5F84D91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19" y="690355"/>
            <a:ext cx="2516668" cy="14156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A yellow and blue ambulance&#10;&#10;Description automatically generated with low confidence">
            <a:extLst>
              <a:ext uri="{FF2B5EF4-FFF2-40B4-BE49-F238E27FC236}">
                <a16:creationId xmlns:a16="http://schemas.microsoft.com/office/drawing/2014/main" id="{AEAD02BB-FE0E-4DBD-967D-9FE88BB6E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79" y="857653"/>
            <a:ext cx="1705548" cy="1279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F8E4473-01E0-4864-B164-6FF9BA97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6" y="1551540"/>
            <a:ext cx="609795" cy="1193483"/>
          </a:xfrm>
          <a:prstGeom prst="rect">
            <a:avLst/>
          </a:prstGeom>
        </p:spPr>
      </p:pic>
      <p:pic>
        <p:nvPicPr>
          <p:cNvPr id="12" name="Picture 11" descr="A picture containing mountain, outdoor, nature, valley&#10;&#10;Description automatically generated">
            <a:extLst>
              <a:ext uri="{FF2B5EF4-FFF2-40B4-BE49-F238E27FC236}">
                <a16:creationId xmlns:a16="http://schemas.microsoft.com/office/drawing/2014/main" id="{1D0E4EF3-FECD-454B-AB09-0DB4F6B8DB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/>
          <a:stretch/>
        </p:blipFill>
        <p:spPr>
          <a:xfrm>
            <a:off x="3014979" y="2486562"/>
            <a:ext cx="2246964" cy="1279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7C34AF6B-B48C-4CE2-AD17-4E1E71294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79" y="4113328"/>
            <a:ext cx="2096461" cy="14619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A close-up of pills&#10;&#10;Description automatically generated with low confidence">
            <a:extLst>
              <a:ext uri="{FF2B5EF4-FFF2-40B4-BE49-F238E27FC236}">
                <a16:creationId xmlns:a16="http://schemas.microsoft.com/office/drawing/2014/main" id="{8D8C5013-82F1-4D3B-B931-5C406A533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" y="3276205"/>
            <a:ext cx="2096093" cy="13973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45FF48A-3FC9-4E3B-B8AC-5F43B5FB8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62" y="2333296"/>
            <a:ext cx="1448892" cy="1478147"/>
          </a:xfrm>
          <a:prstGeom prst="rect">
            <a:avLst/>
          </a:prstGeom>
        </p:spPr>
      </p:pic>
      <p:pic>
        <p:nvPicPr>
          <p:cNvPr id="20" name="Picture 19" descr="A person wearing a stethoscope around the neck&#10;&#10;Description automatically generated with low confidence">
            <a:extLst>
              <a:ext uri="{FF2B5EF4-FFF2-40B4-BE49-F238E27FC236}">
                <a16:creationId xmlns:a16="http://schemas.microsoft.com/office/drawing/2014/main" id="{DDB02DB5-EA5A-4CCD-8A45-7729E25372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0" y="4159634"/>
            <a:ext cx="2123440" cy="14156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F0C3D46E-6A09-4D5A-807F-73B03B79ED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41" y="3204733"/>
            <a:ext cx="2049039" cy="14343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E72D4F0-2DB5-488D-B54A-A6E8C09FA8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1461524"/>
            <a:ext cx="2133600" cy="14235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52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CB28-A95F-4B1E-A7A8-DA9B0704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8255"/>
            <a:ext cx="10515600" cy="1325563"/>
          </a:xfrm>
        </p:spPr>
        <p:txBody>
          <a:bodyPr/>
          <a:lstStyle/>
          <a:p>
            <a:r>
              <a:rPr lang="en-GB" dirty="0"/>
              <a:t>What matters to you?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AED697-342D-4C6F-975B-73481323053F}"/>
              </a:ext>
            </a:extLst>
          </p:cNvPr>
          <p:cNvCxnSpPr>
            <a:cxnSpLocks/>
          </p:cNvCxnSpPr>
          <p:nvPr/>
        </p:nvCxnSpPr>
        <p:spPr>
          <a:xfrm>
            <a:off x="224588" y="1204924"/>
            <a:ext cx="61863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4BD9383-3FE2-4C28-A21E-D358DE1C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0"/>
            <a:ext cx="5608320" cy="56083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C217F10-3769-43AE-A88D-DA47947D1DBA}"/>
              </a:ext>
            </a:extLst>
          </p:cNvPr>
          <p:cNvSpPr/>
          <p:nvPr/>
        </p:nvSpPr>
        <p:spPr>
          <a:xfrm>
            <a:off x="965200" y="1381124"/>
            <a:ext cx="6020868" cy="3576638"/>
          </a:xfrm>
          <a:prstGeom prst="cloudCallout">
            <a:avLst>
              <a:gd name="adj1" fmla="val -62963"/>
              <a:gd name="adj2" fmla="val 5916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THINK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What issues can you think of in the world?</a:t>
            </a:r>
          </a:p>
          <a:p>
            <a:pPr algn="ctr"/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Which issues matter to you, and why?</a:t>
            </a:r>
          </a:p>
        </p:txBody>
      </p:sp>
    </p:spTree>
    <p:extLst>
      <p:ext uri="{BB962C8B-B14F-4D97-AF65-F5344CB8AC3E}">
        <p14:creationId xmlns:p14="http://schemas.microsoft.com/office/powerpoint/2010/main" val="684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13135</TotalTime>
  <Words>1189</Words>
  <Application>Microsoft Office PowerPoint</Application>
  <PresentationFormat>Widescreen</PresentationFormat>
  <Paragraphs>147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What we will look at</vt:lpstr>
      <vt:lpstr>What do these things mean?</vt:lpstr>
      <vt:lpstr>Literacy task</vt:lpstr>
      <vt:lpstr>What might a globally responsible STEM career look like?</vt:lpstr>
      <vt:lpstr>Task</vt:lpstr>
      <vt:lpstr>PowerPoint Presentation</vt:lpstr>
      <vt:lpstr>Answers</vt:lpstr>
      <vt:lpstr>What matters to you?</vt:lpstr>
      <vt:lpstr>Issues in STEM careers (from UN sustainable development goals)</vt:lpstr>
      <vt:lpstr>Quick task</vt:lpstr>
      <vt:lpstr>PowerPoint Presentation</vt:lpstr>
      <vt:lpstr>Self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pack</dc:title>
  <dc:creator>Bryony Maskell</dc:creator>
  <cp:lastModifiedBy>Jan Maskell</cp:lastModifiedBy>
  <cp:revision>7</cp:revision>
  <dcterms:created xsi:type="dcterms:W3CDTF">2021-09-24T13:09:43Z</dcterms:created>
  <dcterms:modified xsi:type="dcterms:W3CDTF">2021-10-06T11:26:22Z</dcterms:modified>
</cp:coreProperties>
</file>